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8" r:id="rId3"/>
    <p:sldId id="257" r:id="rId4"/>
    <p:sldId id="258" r:id="rId5"/>
    <p:sldId id="259" r:id="rId6"/>
    <p:sldId id="260" r:id="rId7"/>
    <p:sldId id="261" r:id="rId8"/>
    <p:sldId id="262" r:id="rId9"/>
    <p:sldId id="264" r:id="rId10"/>
    <p:sldId id="265" r:id="rId11"/>
    <p:sldId id="263" r:id="rId12"/>
    <p:sldId id="283" r:id="rId13"/>
    <p:sldId id="280" r:id="rId14"/>
    <p:sldId id="266" r:id="rId15"/>
    <p:sldId id="284" r:id="rId16"/>
    <p:sldId id="267" r:id="rId17"/>
    <p:sldId id="285" r:id="rId18"/>
    <p:sldId id="270" r:id="rId19"/>
    <p:sldId id="271" r:id="rId20"/>
    <p:sldId id="272" r:id="rId21"/>
    <p:sldId id="273" r:id="rId22"/>
    <p:sldId id="274" r:id="rId23"/>
    <p:sldId id="286" r:id="rId24"/>
    <p:sldId id="275" r:id="rId25"/>
    <p:sldId id="276" r:id="rId26"/>
    <p:sldId id="277" r:id="rId27"/>
    <p:sldId id="278" r:id="rId28"/>
    <p:sldId id="279" r:id="rId29"/>
    <p:sldId id="281" r:id="rId30"/>
    <p:sldId id="282" r:id="rId31"/>
    <p:sldId id="287"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varScale="1">
        <p:scale>
          <a:sx n="54" d="100"/>
          <a:sy n="54" d="100"/>
        </p:scale>
        <p:origin x="145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885413628851946E-2"/>
          <c:y val="3.0831228624714786E-2"/>
          <c:w val="0.73962464761349278"/>
          <c:h val="0.87123359161354175"/>
        </c:manualLayout>
      </c:layout>
      <c:barChart>
        <c:barDir val="col"/>
        <c:grouping val="clustered"/>
        <c:varyColors val="0"/>
        <c:ser>
          <c:idx val="0"/>
          <c:order val="0"/>
          <c:tx>
            <c:strRef>
              <c:f>Sayfa1!$B$1</c:f>
              <c:strCache>
                <c:ptCount val="1"/>
                <c:pt idx="0">
                  <c:v>Soru Çözümü</c:v>
                </c:pt>
              </c:strCache>
            </c:strRef>
          </c:tx>
          <c:invertIfNegative val="0"/>
          <c:cat>
            <c:strRef>
              <c:f>Sayfa1!$A$2:$A$5</c:f>
              <c:strCache>
                <c:ptCount val="1"/>
                <c:pt idx="0">
                  <c:v>Son 1 Ay </c:v>
                </c:pt>
              </c:strCache>
            </c:strRef>
          </c:cat>
          <c:val>
            <c:numRef>
              <c:f>Sayfa1!$B$2:$B$5</c:f>
              <c:numCache>
                <c:formatCode>General</c:formatCode>
                <c:ptCount val="4"/>
                <c:pt idx="0">
                  <c:v>6</c:v>
                </c:pt>
              </c:numCache>
            </c:numRef>
          </c:val>
          <c:extLst>
            <c:ext xmlns:c16="http://schemas.microsoft.com/office/drawing/2014/chart" uri="{C3380CC4-5D6E-409C-BE32-E72D297353CC}">
              <c16:uniqueId val="{00000000-6A93-4B9C-9182-D939086F455D}"/>
            </c:ext>
          </c:extLst>
        </c:ser>
        <c:ser>
          <c:idx val="1"/>
          <c:order val="1"/>
          <c:tx>
            <c:strRef>
              <c:f>Sayfa1!$C$1</c:f>
              <c:strCache>
                <c:ptCount val="1"/>
                <c:pt idx="0">
                  <c:v>Tekrar </c:v>
                </c:pt>
              </c:strCache>
            </c:strRef>
          </c:tx>
          <c:invertIfNegative val="0"/>
          <c:cat>
            <c:strRef>
              <c:f>Sayfa1!$A$2:$A$5</c:f>
              <c:strCache>
                <c:ptCount val="1"/>
                <c:pt idx="0">
                  <c:v>Son 1 Ay </c:v>
                </c:pt>
              </c:strCache>
            </c:strRef>
          </c:cat>
          <c:val>
            <c:numRef>
              <c:f>Sayfa1!$C$2:$C$5</c:f>
              <c:numCache>
                <c:formatCode>General</c:formatCode>
                <c:ptCount val="4"/>
                <c:pt idx="0">
                  <c:v>3</c:v>
                </c:pt>
              </c:numCache>
            </c:numRef>
          </c:val>
          <c:extLst>
            <c:ext xmlns:c16="http://schemas.microsoft.com/office/drawing/2014/chart" uri="{C3380CC4-5D6E-409C-BE32-E72D297353CC}">
              <c16:uniqueId val="{00000001-6A93-4B9C-9182-D939086F455D}"/>
            </c:ext>
          </c:extLst>
        </c:ser>
        <c:ser>
          <c:idx val="2"/>
          <c:order val="2"/>
          <c:tx>
            <c:strRef>
              <c:f>Sayfa1!$D$1</c:f>
              <c:strCache>
                <c:ptCount val="1"/>
                <c:pt idx="0">
                  <c:v>Konu Anlatımı</c:v>
                </c:pt>
              </c:strCache>
            </c:strRef>
          </c:tx>
          <c:invertIfNegative val="0"/>
          <c:cat>
            <c:strRef>
              <c:f>Sayfa1!$A$2:$A$5</c:f>
              <c:strCache>
                <c:ptCount val="1"/>
                <c:pt idx="0">
                  <c:v>Son 1 Ay </c:v>
                </c:pt>
              </c:strCache>
            </c:strRef>
          </c:cat>
          <c:val>
            <c:numRef>
              <c:f>Sayfa1!$D$2:$D$5</c:f>
              <c:numCache>
                <c:formatCode>General</c:formatCode>
                <c:ptCount val="4"/>
                <c:pt idx="0">
                  <c:v>1</c:v>
                </c:pt>
              </c:numCache>
            </c:numRef>
          </c:val>
          <c:extLst>
            <c:ext xmlns:c16="http://schemas.microsoft.com/office/drawing/2014/chart" uri="{C3380CC4-5D6E-409C-BE32-E72D297353CC}">
              <c16:uniqueId val="{00000002-6A93-4B9C-9182-D939086F455D}"/>
            </c:ext>
          </c:extLst>
        </c:ser>
        <c:dLbls>
          <c:showLegendKey val="0"/>
          <c:showVal val="0"/>
          <c:showCatName val="0"/>
          <c:showSerName val="0"/>
          <c:showPercent val="0"/>
          <c:showBubbleSize val="0"/>
        </c:dLbls>
        <c:gapWidth val="150"/>
        <c:axId val="25543040"/>
        <c:axId val="25544576"/>
      </c:barChart>
      <c:catAx>
        <c:axId val="25543040"/>
        <c:scaling>
          <c:orientation val="minMax"/>
        </c:scaling>
        <c:delete val="0"/>
        <c:axPos val="b"/>
        <c:numFmt formatCode="General" sourceLinked="0"/>
        <c:majorTickMark val="out"/>
        <c:minorTickMark val="none"/>
        <c:tickLblPos val="nextTo"/>
        <c:crossAx val="25544576"/>
        <c:crosses val="autoZero"/>
        <c:auto val="1"/>
        <c:lblAlgn val="ctr"/>
        <c:lblOffset val="100"/>
        <c:noMultiLvlLbl val="0"/>
      </c:catAx>
      <c:valAx>
        <c:axId val="25544576"/>
        <c:scaling>
          <c:orientation val="minMax"/>
        </c:scaling>
        <c:delete val="0"/>
        <c:axPos val="l"/>
        <c:majorGridlines/>
        <c:numFmt formatCode="General" sourceLinked="1"/>
        <c:majorTickMark val="out"/>
        <c:minorTickMark val="none"/>
        <c:tickLblPos val="nextTo"/>
        <c:crossAx val="25543040"/>
        <c:crosses val="autoZero"/>
        <c:crossBetween val="between"/>
      </c:valAx>
    </c:plotArea>
    <c:legend>
      <c:legendPos val="r"/>
      <c:overlay val="0"/>
    </c:legend>
    <c:plotVisOnly val="1"/>
    <c:dispBlanksAs val="gap"/>
    <c:showDLblsOverMax val="0"/>
  </c:chart>
  <c:txPr>
    <a:bodyPr/>
    <a:lstStyle/>
    <a:p>
      <a:pPr>
        <a:defRPr sz="1800"/>
      </a:pPr>
      <a:endParaRPr lang="tr-T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7" name="6 Veri Yer Tutucusu"/>
          <p:cNvSpPr>
            <a:spLocks noGrp="1"/>
          </p:cNvSpPr>
          <p:nvPr>
            <p:ph type="dt" sz="half" idx="10"/>
          </p:nvPr>
        </p:nvSpPr>
        <p:spPr/>
        <p:txBody>
          <a:bodyPr/>
          <a:lstStyle/>
          <a:p>
            <a:fld id="{A726EACA-CDDE-42C5-9352-8F2730EF2BD5}" type="datetimeFigureOut">
              <a:rPr lang="tr-TR" smtClean="0"/>
              <a:t>04.06.2020</a:t>
            </a:fld>
            <a:endParaRPr lang="tr-TR"/>
          </a:p>
        </p:txBody>
      </p:sp>
      <p:sp>
        <p:nvSpPr>
          <p:cNvPr id="20" name="19 Altbilgi Yer Tutucusu"/>
          <p:cNvSpPr>
            <a:spLocks noGrp="1"/>
          </p:cNvSpPr>
          <p:nvPr>
            <p:ph type="ftr" sz="quarter" idx="11"/>
          </p:nvPr>
        </p:nvSpPr>
        <p:spPr/>
        <p:txBody>
          <a:bodyPr/>
          <a:lstStyle/>
          <a:p>
            <a:endParaRPr lang="tr-TR"/>
          </a:p>
        </p:txBody>
      </p:sp>
      <p:sp>
        <p:nvSpPr>
          <p:cNvPr id="10" name="9 Slayt Numarası Yer Tutucusu"/>
          <p:cNvSpPr>
            <a:spLocks noGrp="1"/>
          </p:cNvSpPr>
          <p:nvPr>
            <p:ph type="sldNum" sz="quarter" idx="12"/>
          </p:nvPr>
        </p:nvSpPr>
        <p:spPr/>
        <p:txBody>
          <a:bodyPr/>
          <a:lstStyle/>
          <a:p>
            <a:fld id="{E332C420-6DCC-4627-BB82-6CA1E06022CB}" type="slidenum">
              <a:rPr lang="tr-TR" smtClean="0"/>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726EACA-CDDE-42C5-9352-8F2730EF2BD5}" type="datetimeFigureOut">
              <a:rPr lang="tr-TR" smtClean="0"/>
              <a:t>04.06.2020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332C420-6DCC-4627-BB82-6CA1E06022CB}" type="slidenum">
              <a:rPr lang="tr-TR" smtClean="0"/>
              <a:t>‹#›</a:t>
            </a:fld>
            <a:endParaRPr lang="tr-TR"/>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726EACA-CDDE-42C5-9352-8F2730EF2BD5}" type="datetimeFigureOut">
              <a:rPr lang="tr-TR" smtClean="0"/>
              <a:t>04.06.2020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332C420-6DCC-4627-BB82-6CA1E06022CB}" type="slidenum">
              <a:rPr lang="tr-TR" smtClean="0"/>
              <a:t>‹#›</a:t>
            </a:fld>
            <a:endParaRPr lang="tr-TR"/>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726EACA-CDDE-42C5-9352-8F2730EF2BD5}" type="datetimeFigureOut">
              <a:rPr lang="tr-TR" smtClean="0"/>
              <a:t>04.06.2020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332C420-6DCC-4627-BB82-6CA1E06022CB}" type="slidenum">
              <a:rPr lang="tr-TR" smtClean="0"/>
              <a:t>‹#›</a:t>
            </a:fld>
            <a:endParaRPr lang="tr-TR"/>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A726EACA-CDDE-42C5-9352-8F2730EF2BD5}" type="datetimeFigureOut">
              <a:rPr lang="tr-TR" smtClean="0"/>
              <a:t>04.06.2020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332C420-6DCC-4627-BB82-6CA1E06022CB}" type="slidenum">
              <a:rPr lang="tr-TR" smtClean="0"/>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A726EACA-CDDE-42C5-9352-8F2730EF2BD5}" type="datetimeFigureOut">
              <a:rPr lang="tr-TR" smtClean="0"/>
              <a:t>04.06.2020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332C420-6DCC-4627-BB82-6CA1E06022CB}" type="slidenum">
              <a:rPr lang="tr-TR" smtClean="0"/>
              <a:t>‹#›</a:t>
            </a:fld>
            <a:endParaRPr lang="tr-TR"/>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A726EACA-CDDE-42C5-9352-8F2730EF2BD5}" type="datetimeFigureOut">
              <a:rPr lang="tr-TR" smtClean="0"/>
              <a:t>04.06.2020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E332C420-6DCC-4627-BB82-6CA1E06022CB}" type="slidenum">
              <a:rPr lang="tr-TR" smtClean="0"/>
              <a:t>‹#›</a:t>
            </a:fld>
            <a:endParaRPr lang="tr-TR"/>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A726EACA-CDDE-42C5-9352-8F2730EF2BD5}" type="datetimeFigureOut">
              <a:rPr lang="tr-TR" smtClean="0"/>
              <a:t>04.06.2020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E332C420-6DCC-4627-BB82-6CA1E06022CB}" type="slidenum">
              <a:rPr lang="tr-TR" smtClean="0"/>
              <a:t>‹#›</a:t>
            </a:fld>
            <a:endParaRPr lang="tr-TR"/>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Veri Yer Tutucusu"/>
          <p:cNvSpPr>
            <a:spLocks noGrp="1"/>
          </p:cNvSpPr>
          <p:nvPr>
            <p:ph type="dt" sz="half" idx="10"/>
          </p:nvPr>
        </p:nvSpPr>
        <p:spPr/>
        <p:txBody>
          <a:bodyPr/>
          <a:lstStyle/>
          <a:p>
            <a:fld id="{A726EACA-CDDE-42C5-9352-8F2730EF2BD5}" type="datetimeFigureOut">
              <a:rPr lang="tr-TR" smtClean="0"/>
              <a:t>04.06.2020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E332C420-6DCC-4627-BB82-6CA1E06022CB}" type="slidenum">
              <a:rPr lang="tr-TR" smtClean="0"/>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A726EACA-CDDE-42C5-9352-8F2730EF2BD5}" type="datetimeFigureOut">
              <a:rPr lang="tr-TR" smtClean="0"/>
              <a:t>04.06.2020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332C420-6DCC-4627-BB82-6CA1E06022CB}" type="slidenum">
              <a:rPr lang="tr-TR" smtClean="0"/>
              <a:t>‹#›</a:t>
            </a:fld>
            <a:endParaRPr lang="tr-TR"/>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A726EACA-CDDE-42C5-9352-8F2730EF2BD5}" type="datetimeFigureOut">
              <a:rPr lang="tr-TR" smtClean="0"/>
              <a:t>04.06.2020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332C420-6DCC-4627-BB82-6CA1E06022CB}" type="slidenum">
              <a:rPr lang="tr-TR" smtClean="0"/>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p>
            <a:r>
              <a:rPr kumimoji="0" lang="tr-TR"/>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726EACA-CDDE-42C5-9352-8F2730EF2BD5}" type="datetimeFigureOut">
              <a:rPr lang="tr-TR" smtClean="0"/>
              <a:t>04.06.2020</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332C420-6DCC-4627-BB82-6CA1E06022CB}" type="slidenum">
              <a:rPr lang="tr-TR" smtClean="0"/>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edg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403648" y="188640"/>
            <a:ext cx="7406640" cy="2232248"/>
          </a:xfrm>
        </p:spPr>
        <p:txBody>
          <a:bodyPr>
            <a:noAutofit/>
          </a:bodyPr>
          <a:lstStyle/>
          <a:p>
            <a:r>
              <a:rPr lang="tr-TR" sz="7200" dirty="0"/>
              <a:t>SINAVA BİR KALA </a:t>
            </a:r>
            <a:r>
              <a:rPr lang="tr-TR" sz="7200" dirty="0">
                <a:sym typeface="Wingdings" pitchFamily="2" charset="2"/>
              </a:rPr>
              <a:t></a:t>
            </a:r>
            <a:endParaRPr lang="tr-TR" sz="7200" dirty="0"/>
          </a:p>
        </p:txBody>
      </p:sp>
      <p:pic>
        <p:nvPicPr>
          <p:cNvPr id="5" name="3 İçerik Yer Tutucusu" descr="geçd.jpg"/>
          <p:cNvPicPr>
            <a:picLocks noChangeAspect="1"/>
          </p:cNvPicPr>
          <p:nvPr/>
        </p:nvPicPr>
        <p:blipFill>
          <a:blip r:embed="rId2" cstate="print"/>
          <a:srcRect t="27546" b="9259"/>
          <a:stretch>
            <a:fillRect/>
          </a:stretch>
        </p:blipFill>
        <p:spPr>
          <a:xfrm>
            <a:off x="1331640" y="1340768"/>
            <a:ext cx="7344816" cy="4464496"/>
          </a:xfrm>
          <a:prstGeom prst="rect">
            <a:avLst/>
          </a:prstGeom>
        </p:spPr>
      </p:pic>
    </p:spTree>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nvPr>
        </p:nvGraphicFramePr>
        <p:xfrm>
          <a:off x="1043608" y="0"/>
          <a:ext cx="8100392" cy="6858000"/>
        </p:xfrm>
        <a:graphic>
          <a:graphicData uri="http://schemas.openxmlformats.org/drawingml/2006/table">
            <a:tbl>
              <a:tblPr firstRow="1" bandRow="1">
                <a:tableStyleId>{5C22544A-7EE6-4342-B048-85BDC9FD1C3A}</a:tableStyleId>
              </a:tblPr>
              <a:tblGrid>
                <a:gridCol w="4050196">
                  <a:extLst>
                    <a:ext uri="{9D8B030D-6E8A-4147-A177-3AD203B41FA5}">
                      <a16:colId xmlns:a16="http://schemas.microsoft.com/office/drawing/2014/main" val="20000"/>
                    </a:ext>
                  </a:extLst>
                </a:gridCol>
                <a:gridCol w="4050196">
                  <a:extLst>
                    <a:ext uri="{9D8B030D-6E8A-4147-A177-3AD203B41FA5}">
                      <a16:colId xmlns:a16="http://schemas.microsoft.com/office/drawing/2014/main" val="20001"/>
                    </a:ext>
                  </a:extLst>
                </a:gridCol>
              </a:tblGrid>
              <a:tr h="543256">
                <a:tc>
                  <a:txBody>
                    <a:bodyPr/>
                    <a:lstStyle/>
                    <a:p>
                      <a:r>
                        <a:rPr lang="tr-TR" dirty="0"/>
                        <a:t>Düzensiz</a:t>
                      </a:r>
                      <a:r>
                        <a:rPr lang="tr-TR" baseline="0" dirty="0"/>
                        <a:t> /Aralıklı Çalışan </a:t>
                      </a:r>
                      <a:endParaRPr lang="tr-TR" dirty="0"/>
                    </a:p>
                  </a:txBody>
                  <a:tcPr/>
                </a:tc>
                <a:tc>
                  <a:txBody>
                    <a:bodyPr/>
                    <a:lstStyle/>
                    <a:p>
                      <a:r>
                        <a:rPr lang="tr-TR" dirty="0"/>
                        <a:t>Düzenli /Sıkı</a:t>
                      </a:r>
                      <a:r>
                        <a:rPr lang="tr-TR" baseline="0" dirty="0"/>
                        <a:t> Çalışan</a:t>
                      </a:r>
                      <a:endParaRPr lang="tr-TR" dirty="0"/>
                    </a:p>
                  </a:txBody>
                  <a:tcPr/>
                </a:tc>
                <a:extLst>
                  <a:ext uri="{0D108BD9-81ED-4DB2-BD59-A6C34878D82A}">
                    <a16:rowId xmlns:a16="http://schemas.microsoft.com/office/drawing/2014/main" val="10000"/>
                  </a:ext>
                </a:extLst>
              </a:tr>
              <a:tr h="1833636">
                <a:tc>
                  <a:txBody>
                    <a:bodyPr/>
                    <a:lstStyle/>
                    <a:p>
                      <a:r>
                        <a:rPr lang="tr-TR" dirty="0"/>
                        <a:t>Konu eksiklerinde</a:t>
                      </a:r>
                      <a:r>
                        <a:rPr lang="tr-TR" baseline="0" dirty="0"/>
                        <a:t> </a:t>
                      </a:r>
                      <a:r>
                        <a:rPr lang="tr-TR" dirty="0"/>
                        <a:t>Önemine göre konulara öncelik ver </a:t>
                      </a:r>
                    </a:p>
                    <a:p>
                      <a:r>
                        <a:rPr lang="tr-TR" dirty="0"/>
                        <a:t>✓ Temponu arttır.</a:t>
                      </a:r>
                    </a:p>
                  </a:txBody>
                  <a:tcPr>
                    <a:solidFill>
                      <a:schemeClr val="accent3">
                        <a:lumMod val="40000"/>
                        <a:lumOff val="60000"/>
                      </a:schemeClr>
                    </a:solidFill>
                  </a:tcPr>
                </a:tc>
                <a:tc>
                  <a:txBody>
                    <a:bodyPr/>
                    <a:lstStyle/>
                    <a:p>
                      <a:r>
                        <a:rPr lang="tr-TR" dirty="0"/>
                        <a:t>Konu tekrarı</a:t>
                      </a:r>
                      <a:r>
                        <a:rPr lang="tr-TR" baseline="0" dirty="0"/>
                        <a:t>nı artık kavram haritası üzerinde yap hatta bunu  zorlandığın derste her ünite için hızlı şekilde A4 kağıdına sen tasarla </a:t>
                      </a:r>
                    </a:p>
                    <a:p>
                      <a:r>
                        <a:rPr lang="tr-TR" dirty="0"/>
                        <a:t>✓ Hızını ayarla</a:t>
                      </a:r>
                    </a:p>
                  </a:txBody>
                  <a:tcPr>
                    <a:solidFill>
                      <a:schemeClr val="accent5">
                        <a:lumMod val="60000"/>
                        <a:lumOff val="40000"/>
                      </a:schemeClr>
                    </a:solidFill>
                  </a:tcPr>
                </a:tc>
                <a:extLst>
                  <a:ext uri="{0D108BD9-81ED-4DB2-BD59-A6C34878D82A}">
                    <a16:rowId xmlns:a16="http://schemas.microsoft.com/office/drawing/2014/main" val="10001"/>
                  </a:ext>
                </a:extLst>
              </a:tr>
              <a:tr h="1594019">
                <a:tc>
                  <a:txBody>
                    <a:bodyPr/>
                    <a:lstStyle/>
                    <a:p>
                      <a:r>
                        <a:rPr lang="tr-TR" dirty="0"/>
                        <a:t>Konu+Soru çözümü ✓ Konu çalıştıktan sonra mutlaka konu ile ilgili soru çöz. ✓ Zorlanıyorsan çözümlü sorulardan faydalan.</a:t>
                      </a:r>
                    </a:p>
                  </a:txBody>
                  <a:tcPr>
                    <a:solidFill>
                      <a:schemeClr val="accent3">
                        <a:lumMod val="40000"/>
                        <a:lumOff val="60000"/>
                      </a:schemeClr>
                    </a:solidFill>
                  </a:tcPr>
                </a:tc>
                <a:tc>
                  <a:txBody>
                    <a:bodyPr/>
                    <a:lstStyle/>
                    <a:p>
                      <a:r>
                        <a:rPr lang="tr-TR" dirty="0"/>
                        <a:t>Soru çözümü ✓  Programında her gün farklı zorluk derecesinde farklı türde testler olsun ve çözmeye devam  et</a:t>
                      </a:r>
                    </a:p>
                  </a:txBody>
                  <a:tcPr>
                    <a:solidFill>
                      <a:schemeClr val="accent5">
                        <a:lumMod val="60000"/>
                        <a:lumOff val="40000"/>
                      </a:schemeClr>
                    </a:solidFill>
                  </a:tcPr>
                </a:tc>
                <a:extLst>
                  <a:ext uri="{0D108BD9-81ED-4DB2-BD59-A6C34878D82A}">
                    <a16:rowId xmlns:a16="http://schemas.microsoft.com/office/drawing/2014/main" val="10002"/>
                  </a:ext>
                </a:extLst>
              </a:tr>
              <a:tr h="1004295">
                <a:tc>
                  <a:txBody>
                    <a:bodyPr/>
                    <a:lstStyle/>
                    <a:p>
                      <a:r>
                        <a:rPr lang="tr-TR" dirty="0"/>
                        <a:t>Deneme</a:t>
                      </a:r>
                      <a:r>
                        <a:rPr lang="tr-TR" baseline="0" dirty="0"/>
                        <a:t> haftada en az 2 tane çözmelisin. İlerleyen haftalarda sayısı arttırılmalı</a:t>
                      </a:r>
                      <a:endParaRPr lang="tr-TR" dirty="0"/>
                    </a:p>
                  </a:txBody>
                  <a:tcPr>
                    <a:solidFill>
                      <a:schemeClr val="accent3">
                        <a:lumMod val="40000"/>
                        <a:lumOff val="60000"/>
                      </a:schemeClr>
                    </a:solidFill>
                  </a:tcPr>
                </a:tc>
                <a:tc>
                  <a:txBody>
                    <a:bodyPr/>
                    <a:lstStyle/>
                    <a:p>
                      <a:r>
                        <a:rPr lang="tr-TR" dirty="0"/>
                        <a:t>Her güne 1 deneme ya da en az 2 günde 1 deneme süreli çözmeye devam etmelisin.</a:t>
                      </a:r>
                    </a:p>
                  </a:txBody>
                  <a:tcPr>
                    <a:solidFill>
                      <a:schemeClr val="accent5">
                        <a:lumMod val="60000"/>
                        <a:lumOff val="40000"/>
                      </a:schemeClr>
                    </a:solidFill>
                  </a:tcPr>
                </a:tc>
                <a:extLst>
                  <a:ext uri="{0D108BD9-81ED-4DB2-BD59-A6C34878D82A}">
                    <a16:rowId xmlns:a16="http://schemas.microsoft.com/office/drawing/2014/main" val="10003"/>
                  </a:ext>
                </a:extLst>
              </a:tr>
              <a:tr h="1339538">
                <a:tc gridSpan="2">
                  <a:txBody>
                    <a:bodyPr/>
                    <a:lstStyle/>
                    <a:p>
                      <a:pPr algn="ctr"/>
                      <a:r>
                        <a:rPr lang="tr-TR" b="1" dirty="0"/>
                        <a:t>Yapılamayan</a:t>
                      </a:r>
                      <a:r>
                        <a:rPr lang="tr-TR" b="1" baseline="0" dirty="0"/>
                        <a:t> soruları kes-sor –öğren taktiği  öğretmene  SOR  ARAŞTIR  ve bunları arşivle  belli aralıklarla üzerinden geç ( sebebini kendine sor konu eksiği mi, az soru çözmek mi ..)</a:t>
                      </a:r>
                    </a:p>
                  </a:txBody>
                  <a:tcPr>
                    <a:solidFill>
                      <a:schemeClr val="accent1">
                        <a:lumMod val="40000"/>
                        <a:lumOff val="60000"/>
                      </a:schemeClr>
                    </a:solidFill>
                  </a:tcPr>
                </a:tc>
                <a:tc hMerge="1">
                  <a:txBody>
                    <a:bodyPr/>
                    <a:lstStyle/>
                    <a:p>
                      <a:endParaRPr lang="tr-TR" dirty="0"/>
                    </a:p>
                  </a:txBody>
                  <a:tcPr/>
                </a:tc>
                <a:extLst>
                  <a:ext uri="{0D108BD9-81ED-4DB2-BD59-A6C34878D82A}">
                    <a16:rowId xmlns:a16="http://schemas.microsoft.com/office/drawing/2014/main" val="10004"/>
                  </a:ext>
                </a:extLst>
              </a:tr>
              <a:tr h="543256">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0005"/>
                  </a:ext>
                </a:extLst>
              </a:tr>
            </a:tbl>
          </a:graphicData>
        </a:graphic>
      </p:graphicFrame>
    </p:spTree>
  </p:cSld>
  <p:clrMapOvr>
    <a:masterClrMapping/>
  </p:clrMapOvr>
  <p:transition spd="slow">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Plan plan plan..</a:t>
            </a:r>
          </a:p>
        </p:txBody>
      </p:sp>
      <p:sp>
        <p:nvSpPr>
          <p:cNvPr id="3" name="2 İçerik Yer Tutucusu"/>
          <p:cNvSpPr>
            <a:spLocks noGrp="1"/>
          </p:cNvSpPr>
          <p:nvPr>
            <p:ph idx="1"/>
          </p:nvPr>
        </p:nvSpPr>
        <p:spPr/>
        <p:txBody>
          <a:bodyPr>
            <a:normAutofit/>
          </a:bodyPr>
          <a:lstStyle/>
          <a:p>
            <a:r>
              <a:rPr lang="tr-TR" dirty="0"/>
              <a:t>Her gün ne çalışacağının kaç soru çözeceğin limitinin ne olduğu belli olmalı.</a:t>
            </a:r>
          </a:p>
          <a:p>
            <a:endParaRPr lang="tr-TR" dirty="0"/>
          </a:p>
          <a:p>
            <a:r>
              <a:rPr lang="tr-TR" dirty="0"/>
              <a:t>Hedefin belli ise Rotan da belli ve net olmalı bu konuda kararlı ve ısrarlı olman senin işini kolaylaştıracaktır</a:t>
            </a:r>
          </a:p>
          <a:p>
            <a:endParaRPr lang="tr-TR" dirty="0"/>
          </a:p>
        </p:txBody>
      </p:sp>
    </p:spTree>
  </p:cSld>
  <p:clrMapOvr>
    <a:masterClrMapping/>
  </p:clrMapOvr>
  <p:transition spd="slow">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260648"/>
            <a:ext cx="7498080" cy="1143000"/>
          </a:xfrm>
        </p:spPr>
        <p:txBody>
          <a:bodyPr/>
          <a:lstStyle/>
          <a:p>
            <a:r>
              <a:rPr lang="tr-TR" dirty="0"/>
              <a:t>PLAN VARSA PANİK YOK</a:t>
            </a:r>
          </a:p>
        </p:txBody>
      </p:sp>
      <p:sp>
        <p:nvSpPr>
          <p:cNvPr id="6" name="5 İçerik Yer Tutucusu"/>
          <p:cNvSpPr>
            <a:spLocks noGrp="1"/>
          </p:cNvSpPr>
          <p:nvPr>
            <p:ph idx="1"/>
          </p:nvPr>
        </p:nvSpPr>
        <p:spPr>
          <a:xfrm>
            <a:off x="1435608" y="1447800"/>
            <a:ext cx="7498080" cy="1117104"/>
          </a:xfrm>
        </p:spPr>
        <p:txBody>
          <a:bodyPr/>
          <a:lstStyle/>
          <a:p>
            <a:pPr>
              <a:buNone/>
            </a:pPr>
            <a:endParaRPr lang="tr-TR" dirty="0"/>
          </a:p>
          <a:p>
            <a:pPr>
              <a:buNone/>
            </a:pPr>
            <a:endParaRPr lang="tr-TR" dirty="0"/>
          </a:p>
        </p:txBody>
      </p:sp>
      <p:sp>
        <p:nvSpPr>
          <p:cNvPr id="9" name="8 Dikdörtgen"/>
          <p:cNvSpPr/>
          <p:nvPr/>
        </p:nvSpPr>
        <p:spPr>
          <a:xfrm>
            <a:off x="1475656" y="1340768"/>
            <a:ext cx="7200800" cy="1200329"/>
          </a:xfrm>
          <a:prstGeom prst="rect">
            <a:avLst/>
          </a:prstGeom>
        </p:spPr>
        <p:txBody>
          <a:bodyPr wrap="square">
            <a:spAutoFit/>
          </a:bodyPr>
          <a:lstStyle/>
          <a:p>
            <a:pPr>
              <a:buNone/>
            </a:pPr>
            <a:r>
              <a:rPr lang="tr-TR" dirty="0"/>
              <a:t>Gün saymak saat hesabı yapmak yapılan en büyük hatalardan biridir stres düzeyimizi arttırır. Bunu yerine zamanı parçalara böl ve az olsa bile çalışmaya devam et..</a:t>
            </a:r>
          </a:p>
          <a:p>
            <a:pPr>
              <a:buNone/>
            </a:pPr>
            <a:r>
              <a:rPr lang="tr-TR" dirty="0"/>
              <a:t>Bu hem seni rahatlatacak hem de zamanı etkin kılacaktır..</a:t>
            </a:r>
          </a:p>
        </p:txBody>
      </p:sp>
      <p:pic>
        <p:nvPicPr>
          <p:cNvPr id="10" name="9 Resim" descr="SAAT.jpg"/>
          <p:cNvPicPr>
            <a:picLocks noChangeAspect="1"/>
          </p:cNvPicPr>
          <p:nvPr/>
        </p:nvPicPr>
        <p:blipFill>
          <a:blip r:embed="rId2" cstate="print"/>
          <a:stretch>
            <a:fillRect/>
          </a:stretch>
        </p:blipFill>
        <p:spPr>
          <a:xfrm>
            <a:off x="1979712" y="2852936"/>
            <a:ext cx="7164288" cy="4005064"/>
          </a:xfrm>
          <a:prstGeom prst="rect">
            <a:avLst/>
          </a:prstGeom>
        </p:spPr>
      </p:pic>
    </p:spTree>
  </p:cSld>
  <p:clrMapOvr>
    <a:masterClrMapping/>
  </p:clrMapOvr>
  <p:transition spd="slow">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PLANININ İÇİNDE TABİKİ DE MOLA VARR</a:t>
            </a:r>
          </a:p>
        </p:txBody>
      </p:sp>
      <p:sp>
        <p:nvSpPr>
          <p:cNvPr id="3" name="2 İçerik Yer Tutucusu"/>
          <p:cNvSpPr>
            <a:spLocks noGrp="1"/>
          </p:cNvSpPr>
          <p:nvPr>
            <p:ph idx="1"/>
          </p:nvPr>
        </p:nvSpPr>
        <p:spPr/>
        <p:txBody>
          <a:bodyPr>
            <a:normAutofit/>
          </a:bodyPr>
          <a:lstStyle/>
          <a:p>
            <a:r>
              <a:rPr lang="tr-TR" dirty="0"/>
              <a:t>Molalar da yer almalı unutma dinlenen zihin kısa sürede daha çok yol alır.</a:t>
            </a:r>
          </a:p>
          <a:p>
            <a:r>
              <a:rPr lang="tr-TR" dirty="0"/>
              <a:t>Odaklanma problemi yaşayanlar için </a:t>
            </a:r>
            <a:r>
              <a:rPr lang="tr-TR" dirty="0" err="1"/>
              <a:t>Pomodoro</a:t>
            </a:r>
            <a:r>
              <a:rPr lang="tr-TR" dirty="0"/>
              <a:t> tekniği kurtarıcı olabilir.. 25 </a:t>
            </a:r>
            <a:r>
              <a:rPr lang="tr-TR" dirty="0" err="1"/>
              <a:t>dk</a:t>
            </a:r>
            <a:r>
              <a:rPr lang="tr-TR" dirty="0"/>
              <a:t> çalış 5 </a:t>
            </a:r>
            <a:r>
              <a:rPr lang="tr-TR" dirty="0" err="1"/>
              <a:t>dk</a:t>
            </a:r>
            <a:r>
              <a:rPr lang="tr-TR" dirty="0"/>
              <a:t> mola ver.. 4 kez 25 </a:t>
            </a:r>
            <a:r>
              <a:rPr lang="tr-TR" dirty="0" err="1"/>
              <a:t>dk</a:t>
            </a:r>
            <a:r>
              <a:rPr lang="tr-TR" dirty="0"/>
              <a:t>’ </a:t>
            </a:r>
            <a:r>
              <a:rPr lang="tr-TR" dirty="0" err="1"/>
              <a:t>lık</a:t>
            </a:r>
            <a:r>
              <a:rPr lang="tr-TR" dirty="0"/>
              <a:t> çalışma sonunda ise 30 </a:t>
            </a:r>
            <a:r>
              <a:rPr lang="tr-TR" dirty="0" err="1"/>
              <a:t>dk</a:t>
            </a:r>
            <a:r>
              <a:rPr lang="tr-TR" dirty="0"/>
              <a:t> dinlenmeyi hakkettin. Çalışma periyodunuzu bile belli bir mantığa oturtmak sizi motive eder. </a:t>
            </a:r>
          </a:p>
        </p:txBody>
      </p:sp>
    </p:spTree>
  </p:cSld>
  <p:clrMapOvr>
    <a:masterClrMapping/>
  </p:clrMapOvr>
  <p:transition spd="slow">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MOTİVASYON-İNANMAK</a:t>
            </a:r>
          </a:p>
        </p:txBody>
      </p:sp>
      <p:sp>
        <p:nvSpPr>
          <p:cNvPr id="3" name="2 İçerik Yer Tutucusu"/>
          <p:cNvSpPr>
            <a:spLocks noGrp="1"/>
          </p:cNvSpPr>
          <p:nvPr>
            <p:ph idx="1"/>
          </p:nvPr>
        </p:nvSpPr>
        <p:spPr/>
        <p:txBody>
          <a:bodyPr/>
          <a:lstStyle/>
          <a:p>
            <a:r>
              <a:rPr lang="tr-TR" dirty="0"/>
              <a:t>Evde de olsan motivasyonunu korumalısın unutma senden çok daha zor şartlarda olup da hiç yapamaz denilen kişiler neleri başardı o zaman sen neden yapamayasın??   Unutma cevabı sende ..</a:t>
            </a:r>
            <a:r>
              <a:rPr lang="tr-TR" dirty="0">
                <a:sym typeface="Wingdings" pitchFamily="2" charset="2"/>
              </a:rPr>
              <a:t></a:t>
            </a:r>
          </a:p>
          <a:p>
            <a:r>
              <a:rPr lang="tr-TR" dirty="0">
                <a:sym typeface="Wingdings" pitchFamily="2" charset="2"/>
              </a:rPr>
              <a:t>Kendine ve yapabileceğine inan ki çabalayabilesin ama gerçekten inanmaktan </a:t>
            </a:r>
            <a:r>
              <a:rPr lang="tr-TR" dirty="0" err="1">
                <a:sym typeface="Wingdings" pitchFamily="2" charset="2"/>
              </a:rPr>
              <a:t>bahsediyorummm</a:t>
            </a:r>
            <a:r>
              <a:rPr lang="tr-TR" dirty="0">
                <a:sym typeface="Wingdings" pitchFamily="2" charset="2"/>
              </a:rPr>
              <a:t>..</a:t>
            </a:r>
            <a:endParaRPr lang="tr-TR" dirty="0"/>
          </a:p>
          <a:p>
            <a:endParaRPr lang="tr-TR" dirty="0"/>
          </a:p>
        </p:txBody>
      </p:sp>
    </p:spTree>
  </p:cSld>
  <p:clrMapOvr>
    <a:masterClrMapping/>
  </p:clrMapOvr>
  <p:transition spd="slow">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a:t>MOTİVASYONNNN</a:t>
            </a:r>
          </a:p>
        </p:txBody>
      </p:sp>
      <p:pic>
        <p:nvPicPr>
          <p:cNvPr id="4" name="3 İçerik Yer Tutucusu" descr="geçd.jpg"/>
          <p:cNvPicPr>
            <a:picLocks noGrp="1" noChangeAspect="1"/>
          </p:cNvPicPr>
          <p:nvPr>
            <p:ph idx="1"/>
          </p:nvPr>
        </p:nvPicPr>
        <p:blipFill>
          <a:blip r:embed="rId2" cstate="print"/>
          <a:srcRect t="27546" b="9259"/>
          <a:stretch>
            <a:fillRect/>
          </a:stretch>
        </p:blipFill>
        <p:spPr>
          <a:xfrm>
            <a:off x="1403648" y="1556792"/>
            <a:ext cx="7344816" cy="4968552"/>
          </a:xfrm>
        </p:spPr>
      </p:pic>
    </p:spTree>
  </p:cSld>
  <p:clrMapOvr>
    <a:masterClrMapping/>
  </p:clrMapOvr>
  <p:transition spd="slow">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HEDEFİNE KİLİTLEN</a:t>
            </a:r>
          </a:p>
        </p:txBody>
      </p:sp>
      <p:sp>
        <p:nvSpPr>
          <p:cNvPr id="3" name="2 İçerik Yer Tutucusu"/>
          <p:cNvSpPr>
            <a:spLocks noGrp="1"/>
          </p:cNvSpPr>
          <p:nvPr>
            <p:ph idx="1"/>
          </p:nvPr>
        </p:nvSpPr>
        <p:spPr/>
        <p:txBody>
          <a:bodyPr/>
          <a:lstStyle/>
          <a:p>
            <a:r>
              <a:rPr lang="tr-TR" dirty="0"/>
              <a:t>Öğrenciler genelde son 1 ayda yani köprüden önce son çıkışta ya gaza basıp daha da performanslarını arttırırlar </a:t>
            </a:r>
          </a:p>
          <a:p>
            <a:r>
              <a:rPr lang="tr-TR" dirty="0"/>
              <a:t>Ya da </a:t>
            </a:r>
          </a:p>
          <a:p>
            <a:r>
              <a:rPr lang="tr-TR" dirty="0"/>
              <a:t>Frenleyip umutlarını kaybedip düşüşe geçmeyi seçerler .. </a:t>
            </a:r>
          </a:p>
          <a:p>
            <a:r>
              <a:rPr lang="tr-TR" dirty="0"/>
              <a:t>Bu seçim senin elinde şimdi ne istediğine sen karar ver ..</a:t>
            </a:r>
          </a:p>
        </p:txBody>
      </p:sp>
    </p:spTree>
  </p:cSld>
  <p:clrMapOvr>
    <a:masterClrMapping/>
  </p:clrMapOvr>
  <p:transition spd="slow">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HEDEFİNE ODAKLANNN</a:t>
            </a:r>
          </a:p>
        </p:txBody>
      </p:sp>
      <p:pic>
        <p:nvPicPr>
          <p:cNvPr id="4" name="3 İçerik Yer Tutucusu" descr="OK.jpg"/>
          <p:cNvPicPr>
            <a:picLocks noGrp="1" noChangeAspect="1"/>
          </p:cNvPicPr>
          <p:nvPr>
            <p:ph idx="1"/>
          </p:nvPr>
        </p:nvPicPr>
        <p:blipFill>
          <a:blip r:embed="rId2" cstate="print"/>
          <a:srcRect l="-4268" b="19731"/>
          <a:stretch>
            <a:fillRect/>
          </a:stretch>
        </p:blipFill>
        <p:spPr>
          <a:xfrm>
            <a:off x="1115616" y="1700808"/>
            <a:ext cx="7818072" cy="4608512"/>
          </a:xfrm>
        </p:spPr>
      </p:pic>
    </p:spTree>
  </p:cSld>
  <p:clrMapOvr>
    <a:masterClrMapping/>
  </p:clrMapOvr>
  <p:transition spd="slow">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TEKRAR ÖNEMLİ</a:t>
            </a:r>
          </a:p>
        </p:txBody>
      </p:sp>
      <p:sp>
        <p:nvSpPr>
          <p:cNvPr id="3" name="2 İçerik Yer Tutucusu"/>
          <p:cNvSpPr>
            <a:spLocks noGrp="1"/>
          </p:cNvSpPr>
          <p:nvPr>
            <p:ph idx="1"/>
          </p:nvPr>
        </p:nvSpPr>
        <p:spPr/>
        <p:txBody>
          <a:bodyPr/>
          <a:lstStyle/>
          <a:p>
            <a:endParaRPr lang="tr-TR" dirty="0"/>
          </a:p>
          <a:p>
            <a:r>
              <a:rPr lang="tr-TR" dirty="0"/>
              <a:t>Tekrarları artık kavram haritaları ağırlıklı yapmaya çalış.</a:t>
            </a:r>
          </a:p>
          <a:p>
            <a:endParaRPr lang="tr-TR" dirty="0"/>
          </a:p>
          <a:p>
            <a:r>
              <a:rPr lang="tr-TR" dirty="0"/>
              <a:t>Çünkü  aralıklı tekrarlar ile ‘Uzun Süreli Hafıza’ya depolanan bilgi kalıcı olur</a:t>
            </a:r>
          </a:p>
        </p:txBody>
      </p:sp>
    </p:spTree>
  </p:cSld>
  <p:clrMapOvr>
    <a:masterClrMapping/>
  </p:clrMapOvr>
  <p:transition spd="slow">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ZAMANI NASIL BÖLMELİ?</a:t>
            </a:r>
          </a:p>
        </p:txBody>
      </p:sp>
      <p:graphicFrame>
        <p:nvGraphicFramePr>
          <p:cNvPr id="4" name="3 İçerik Yer Tutucusu"/>
          <p:cNvGraphicFramePr>
            <a:graphicFrameLocks noGrp="1"/>
          </p:cNvGraphicFramePr>
          <p:nvPr>
            <p:ph idx="1"/>
          </p:nvPr>
        </p:nvGraphicFramePr>
        <p:xfrm>
          <a:off x="1435100" y="1447800"/>
          <a:ext cx="749935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2" descr="Motivasyon SÃ¶zleri"/>
          <p:cNvPicPr>
            <a:picLocks noChangeAspect="1" noChangeArrowheads="1"/>
          </p:cNvPicPr>
          <p:nvPr/>
        </p:nvPicPr>
        <p:blipFill>
          <a:blip r:embed="rId2" cstate="print">
            <a:duotone>
              <a:prstClr val="black"/>
              <a:schemeClr val="accent4">
                <a:tint val="45000"/>
                <a:satMod val="400000"/>
              </a:schemeClr>
            </a:duotone>
          </a:blip>
          <a:srcRect b="13636"/>
          <a:stretch>
            <a:fillRect/>
          </a:stretch>
        </p:blipFill>
        <p:spPr bwMode="auto">
          <a:xfrm>
            <a:off x="971600" y="260648"/>
            <a:ext cx="7956376" cy="5976664"/>
          </a:xfrm>
          <a:prstGeom prst="rect">
            <a:avLst/>
          </a:prstGeom>
          <a:solidFill>
            <a:schemeClr val="accent1">
              <a:lumMod val="60000"/>
              <a:lumOff val="40000"/>
            </a:schemeClr>
          </a:solidFill>
          <a:ln>
            <a:solidFill>
              <a:schemeClr val="accent1"/>
            </a:solidFill>
          </a:ln>
        </p:spPr>
      </p:pic>
    </p:spTree>
    <p:extLst>
      <p:ext uri="{BB962C8B-B14F-4D97-AF65-F5344CB8AC3E}">
        <p14:creationId xmlns:p14="http://schemas.microsoft.com/office/powerpoint/2010/main" val="1850028694"/>
      </p:ext>
    </p:extLst>
  </p:cSld>
  <p:clrMapOvr>
    <a:masterClrMapping/>
  </p:clrMapOvr>
  <p:transition spd="slow">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5616" y="0"/>
            <a:ext cx="7571184" cy="2420888"/>
          </a:xfrm>
        </p:spPr>
        <p:txBody>
          <a:bodyPr>
            <a:normAutofit fontScale="90000"/>
          </a:bodyPr>
          <a:lstStyle/>
          <a:p>
            <a:r>
              <a:rPr lang="tr-TR" dirty="0"/>
              <a:t>NE YAPMAM GEREK DİYE SORUYORSAN CEVABI </a:t>
            </a:r>
            <a:br>
              <a:rPr lang="tr-TR" dirty="0"/>
            </a:br>
            <a:r>
              <a:rPr lang="tr-TR" dirty="0"/>
              <a:t>DENEME SINAVINDA GİZLİ DİYORUM</a:t>
            </a:r>
          </a:p>
        </p:txBody>
      </p:sp>
      <p:sp>
        <p:nvSpPr>
          <p:cNvPr id="3" name="2 İçerik Yer Tutucusu"/>
          <p:cNvSpPr>
            <a:spLocks noGrp="1"/>
          </p:cNvSpPr>
          <p:nvPr>
            <p:ph idx="1"/>
          </p:nvPr>
        </p:nvSpPr>
        <p:spPr>
          <a:xfrm>
            <a:off x="457200" y="1916832"/>
            <a:ext cx="8229600" cy="4209331"/>
          </a:xfrm>
        </p:spPr>
        <p:txBody>
          <a:bodyPr>
            <a:normAutofit lnSpcReduction="10000"/>
          </a:bodyPr>
          <a:lstStyle/>
          <a:p>
            <a:endParaRPr lang="tr-TR" dirty="0"/>
          </a:p>
          <a:p>
            <a:r>
              <a:rPr lang="tr-TR" dirty="0"/>
              <a:t>Eksiklerim neler? </a:t>
            </a:r>
          </a:p>
          <a:p>
            <a:r>
              <a:rPr lang="tr-TR" dirty="0"/>
              <a:t> Kitapçık ve optik kuralları neler?</a:t>
            </a:r>
          </a:p>
          <a:p>
            <a:r>
              <a:rPr lang="tr-TR" dirty="0"/>
              <a:t> Paragraf sorularını nasıl çözmeliyim</a:t>
            </a:r>
          </a:p>
          <a:p>
            <a:r>
              <a:rPr lang="tr-TR" dirty="0"/>
              <a:t> Zamanı nasıl kullanmalıyım? </a:t>
            </a:r>
          </a:p>
          <a:p>
            <a:r>
              <a:rPr lang="tr-TR" dirty="0"/>
              <a:t>Soru tiplerine göre nasıl hareket etmeliyim? …. gibi durumları denemelerde uygulayarak en uygun pratiği yakalayacaksın.</a:t>
            </a:r>
          </a:p>
        </p:txBody>
      </p:sp>
      <p:pic>
        <p:nvPicPr>
          <p:cNvPr id="4" name="3 İçerik Yer Tutucusu" descr="SO.jpg"/>
          <p:cNvPicPr>
            <a:picLocks noChangeAspect="1"/>
          </p:cNvPicPr>
          <p:nvPr/>
        </p:nvPicPr>
        <p:blipFill>
          <a:blip r:embed="rId2" cstate="print"/>
          <a:stretch>
            <a:fillRect/>
          </a:stretch>
        </p:blipFill>
        <p:spPr>
          <a:xfrm>
            <a:off x="6732241" y="1844824"/>
            <a:ext cx="2411760" cy="2143125"/>
          </a:xfrm>
          <a:prstGeom prst="rect">
            <a:avLst/>
          </a:prstGeom>
        </p:spPr>
      </p:pic>
      <p:sp>
        <p:nvSpPr>
          <p:cNvPr id="7" name="6 Aşağı Ok"/>
          <p:cNvSpPr/>
          <p:nvPr/>
        </p:nvSpPr>
        <p:spPr>
          <a:xfrm>
            <a:off x="6300192" y="620688"/>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slow">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87624" y="404664"/>
            <a:ext cx="7498080" cy="4800600"/>
          </a:xfrm>
        </p:spPr>
        <p:txBody>
          <a:bodyPr>
            <a:normAutofit fontScale="92500" lnSpcReduction="10000"/>
          </a:bodyPr>
          <a:lstStyle/>
          <a:p>
            <a:pPr>
              <a:buNone/>
            </a:pPr>
            <a:r>
              <a:rPr lang="tr-TR" dirty="0"/>
              <a:t>Bunları evde uygula ve kendine sorularını sor. </a:t>
            </a:r>
          </a:p>
          <a:p>
            <a:pPr>
              <a:buNone/>
            </a:pPr>
            <a:r>
              <a:rPr lang="tr-TR" b="1" u="sng" dirty="0"/>
              <a:t>Örn :</a:t>
            </a:r>
            <a:r>
              <a:rPr lang="tr-TR" dirty="0"/>
              <a:t> Sayısal alanda kendine en çok hangi derste güveniyorsan önce ondan başla ve kalan zamanda kafan rahat şekilde diğer derse odaklan. </a:t>
            </a:r>
          </a:p>
          <a:p>
            <a:pPr>
              <a:buNone/>
            </a:pPr>
            <a:r>
              <a:rPr lang="tr-TR" dirty="0"/>
              <a:t>   İşte bunu denemenin tam zamanı şimdi bunu evde yap ve standarda oturt sınavda da bu şekilde bu sırayla gitmek kendini güvende hissettirecek ve rahatlamana yardımcı olacaktır.</a:t>
            </a:r>
          </a:p>
        </p:txBody>
      </p:sp>
      <p:pic>
        <p:nvPicPr>
          <p:cNvPr id="5" name="4 Resim" descr="ÇÖZ.jpg"/>
          <p:cNvPicPr>
            <a:picLocks noChangeAspect="1"/>
          </p:cNvPicPr>
          <p:nvPr/>
        </p:nvPicPr>
        <p:blipFill>
          <a:blip r:embed="rId2" cstate="print"/>
          <a:stretch>
            <a:fillRect/>
          </a:stretch>
        </p:blipFill>
        <p:spPr>
          <a:xfrm>
            <a:off x="1187624" y="4653136"/>
            <a:ext cx="7956376" cy="2204864"/>
          </a:xfrm>
          <a:prstGeom prst="rect">
            <a:avLst/>
          </a:prstGeom>
        </p:spPr>
      </p:pic>
    </p:spTree>
  </p:cSld>
  <p:clrMapOvr>
    <a:masterClrMapping/>
  </p:clrMapOvr>
  <p:transition spd="slow">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NE KADAR İLERLERİM?</a:t>
            </a:r>
          </a:p>
        </p:txBody>
      </p:sp>
      <p:sp>
        <p:nvSpPr>
          <p:cNvPr id="3" name="2 İçerik Yer Tutucusu"/>
          <p:cNvSpPr>
            <a:spLocks noGrp="1"/>
          </p:cNvSpPr>
          <p:nvPr>
            <p:ph idx="1"/>
          </p:nvPr>
        </p:nvSpPr>
        <p:spPr/>
        <p:txBody>
          <a:bodyPr/>
          <a:lstStyle/>
          <a:p>
            <a:r>
              <a:rPr lang="tr-TR" dirty="0"/>
              <a:t>CIKSS YANLIŞ SORU Bunu cevaplamamız mümkün değil çünkü bu durum içinde birçok faktör barındırır (özgüven, çaba, motivasyon, algılama vb gibi..)</a:t>
            </a:r>
          </a:p>
          <a:p>
            <a:endParaRPr lang="tr-TR" dirty="0"/>
          </a:p>
          <a:p>
            <a:endParaRPr lang="tr-TR" dirty="0"/>
          </a:p>
        </p:txBody>
      </p:sp>
      <p:pic>
        <p:nvPicPr>
          <p:cNvPr id="5" name="3 İçerik Yer Tutucusu" descr="öğr.jpg"/>
          <p:cNvPicPr>
            <a:picLocks noChangeAspect="1"/>
          </p:cNvPicPr>
          <p:nvPr/>
        </p:nvPicPr>
        <p:blipFill>
          <a:blip r:embed="rId2" cstate="print"/>
          <a:stretch>
            <a:fillRect/>
          </a:stretch>
        </p:blipFill>
        <p:spPr>
          <a:xfrm>
            <a:off x="1043608" y="3573016"/>
            <a:ext cx="7890842" cy="3284984"/>
          </a:xfrm>
          <a:prstGeom prst="rect">
            <a:avLst/>
          </a:prstGeom>
        </p:spPr>
      </p:pic>
    </p:spTree>
  </p:cSld>
  <p:clrMapOvr>
    <a:masterClrMapping/>
  </p:clrMapOvr>
  <p:transition spd="slow">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435608" y="1447800"/>
            <a:ext cx="7498080" cy="5149552"/>
          </a:xfrm>
        </p:spPr>
        <p:txBody>
          <a:bodyPr/>
          <a:lstStyle/>
          <a:p>
            <a:pPr>
              <a:buNone/>
            </a:pPr>
            <a:r>
              <a:rPr lang="tr-TR" dirty="0"/>
              <a:t>  </a:t>
            </a:r>
            <a:r>
              <a:rPr lang="tr-TR" sz="4000" dirty="0"/>
              <a:t>Asıl soru NE kadar ÇABA gösteriyorum ve ELİMDEN GELENİ yaptığıma inanıyor muyum ?</a:t>
            </a:r>
          </a:p>
          <a:p>
            <a:endParaRPr lang="tr-TR" dirty="0"/>
          </a:p>
        </p:txBody>
      </p:sp>
      <p:pic>
        <p:nvPicPr>
          <p:cNvPr id="4" name="3 Resim" descr="tick-sembol.png"/>
          <p:cNvPicPr>
            <a:picLocks noChangeAspect="1"/>
          </p:cNvPicPr>
          <p:nvPr/>
        </p:nvPicPr>
        <p:blipFill>
          <a:blip r:embed="rId2" cstate="print"/>
          <a:stretch>
            <a:fillRect/>
          </a:stretch>
        </p:blipFill>
        <p:spPr>
          <a:xfrm>
            <a:off x="4932041" y="3705652"/>
            <a:ext cx="3744415" cy="2792308"/>
          </a:xfrm>
          <a:prstGeom prst="rect">
            <a:avLst/>
          </a:prstGeom>
        </p:spPr>
      </p:pic>
    </p:spTree>
  </p:cSld>
  <p:clrMapOvr>
    <a:masterClrMapping/>
  </p:clrMapOvr>
  <p:transition spd="slow">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	MAYIS</a:t>
            </a:r>
          </a:p>
        </p:txBody>
      </p:sp>
      <p:sp>
        <p:nvSpPr>
          <p:cNvPr id="3" name="2 İçerik Yer Tutucusu"/>
          <p:cNvSpPr>
            <a:spLocks noGrp="1"/>
          </p:cNvSpPr>
          <p:nvPr>
            <p:ph idx="1"/>
          </p:nvPr>
        </p:nvSpPr>
        <p:spPr/>
        <p:txBody>
          <a:bodyPr/>
          <a:lstStyle/>
          <a:p>
            <a:r>
              <a:rPr lang="tr-TR" dirty="0"/>
              <a:t>Öğrencilerde sıçramaları en sık gördüğümüz ay MAYISTIR. Neden çünkü düzenli çalışan için birikiminin karşılığını alması gereken aydır. </a:t>
            </a:r>
          </a:p>
          <a:p>
            <a:endParaRPr lang="tr-TR" dirty="0"/>
          </a:p>
          <a:p>
            <a:r>
              <a:rPr lang="tr-TR" dirty="0"/>
              <a:t>İyi bir çalışma sonrası neden en iyi denemen 2020 LGS olmasın??</a:t>
            </a:r>
          </a:p>
        </p:txBody>
      </p:sp>
    </p:spTree>
  </p:cSld>
  <p:clrMapOvr>
    <a:masterClrMapping/>
  </p:clrMapOvr>
  <p:transition spd="slow">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Güncel kaynaktan güncel sorular çözmek önemli</a:t>
            </a:r>
          </a:p>
          <a:p>
            <a:r>
              <a:rPr lang="tr-TR" dirty="0"/>
              <a:t>Farklı tarzda farklı soru tipleri görmek</a:t>
            </a:r>
          </a:p>
          <a:p>
            <a:r>
              <a:rPr lang="tr-TR" dirty="0"/>
              <a:t>Yeni nesil sorularla arayı iyi tutmak</a:t>
            </a:r>
          </a:p>
          <a:p>
            <a:r>
              <a:rPr lang="tr-TR" dirty="0"/>
              <a:t>Paragraflarda dağılmamak süreyi etkili kullanmak</a:t>
            </a:r>
          </a:p>
          <a:p>
            <a:r>
              <a:rPr lang="tr-TR" dirty="0"/>
              <a:t>MEB’ in yayımladığı güncel soruları çözmek </a:t>
            </a:r>
          </a:p>
          <a:p>
            <a:endParaRPr lang="tr-TR" dirty="0"/>
          </a:p>
          <a:p>
            <a:endParaRPr lang="tr-TR" dirty="0"/>
          </a:p>
        </p:txBody>
      </p:sp>
    </p:spTree>
  </p:cSld>
  <p:clrMapOvr>
    <a:masterClrMapping/>
  </p:clrMapOvr>
  <p:transition spd="slow">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03648" y="836712"/>
            <a:ext cx="7498080" cy="4800600"/>
          </a:xfrm>
        </p:spPr>
        <p:txBody>
          <a:bodyPr/>
          <a:lstStyle/>
          <a:p>
            <a:r>
              <a:rPr lang="tr-TR" dirty="0"/>
              <a:t>Özellikle en az son 3 yılın çıkmış sorularını çözmek (yapamadıklarında 3 kural kes-sor ve öğren</a:t>
            </a:r>
            <a:r>
              <a:rPr lang="tr-TR" dirty="0">
                <a:sym typeface="Wingdings" pitchFamily="2" charset="2"/>
              </a:rPr>
              <a:t>)</a:t>
            </a:r>
          </a:p>
          <a:p>
            <a:r>
              <a:rPr lang="tr-TR" dirty="0"/>
              <a:t>Arkadaşlarınla haberleşmeyi, kendini onlarla kıyaslamayı bu süreçte artık bir kenara BIRAK ve kendine odaklan sen neyi ne kadar yapabilirsin bunu düşün ve GÖSTER.</a:t>
            </a:r>
          </a:p>
          <a:p>
            <a:endParaRPr lang="tr-TR" dirty="0"/>
          </a:p>
        </p:txBody>
      </p:sp>
      <p:pic>
        <p:nvPicPr>
          <p:cNvPr id="4" name="3 Resim" descr="testt.jpg"/>
          <p:cNvPicPr>
            <a:picLocks noChangeAspect="1"/>
          </p:cNvPicPr>
          <p:nvPr/>
        </p:nvPicPr>
        <p:blipFill>
          <a:blip r:embed="rId2" cstate="print"/>
          <a:stretch>
            <a:fillRect/>
          </a:stretch>
        </p:blipFill>
        <p:spPr>
          <a:xfrm>
            <a:off x="1043608" y="4797152"/>
            <a:ext cx="8100392" cy="2060848"/>
          </a:xfrm>
          <a:prstGeom prst="rect">
            <a:avLst/>
          </a:prstGeom>
        </p:spPr>
      </p:pic>
    </p:spTree>
  </p:cSld>
  <p:clrMapOvr>
    <a:masterClrMapping/>
  </p:clrMapOvr>
  <p:transition spd="slow">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21 Gün Kuralı..</a:t>
            </a:r>
          </a:p>
        </p:txBody>
      </p:sp>
      <p:sp>
        <p:nvSpPr>
          <p:cNvPr id="3" name="2 İçerik Yer Tutucusu"/>
          <p:cNvSpPr>
            <a:spLocks noGrp="1"/>
          </p:cNvSpPr>
          <p:nvPr>
            <p:ph idx="1"/>
          </p:nvPr>
        </p:nvSpPr>
        <p:spPr/>
        <p:txBody>
          <a:bodyPr/>
          <a:lstStyle/>
          <a:p>
            <a:r>
              <a:rPr lang="tr-TR" dirty="0"/>
              <a:t>Ve eğer uygulayabilirsen çalışmalarına sabah erken kalk ve bu son ayı artık bir rutine bindir … </a:t>
            </a:r>
          </a:p>
          <a:p>
            <a:r>
              <a:rPr lang="tr-TR" dirty="0"/>
              <a:t>Ne demek istiyorum şu son ayda çözeceğin denemeleri her gün 09.30’ da çözmeye çalış ve güne erken başla çünkü en verimli saatler sabah saatleri ve böylelikle sınavın da provasını yapmış oluyorsun..</a:t>
            </a:r>
          </a:p>
        </p:txBody>
      </p:sp>
    </p:spTree>
  </p:cSld>
  <p:clrMapOvr>
    <a:masterClrMapping/>
  </p:clrMapOvr>
  <p:transition spd="slow">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Erken kalkmak zinde </a:t>
            </a:r>
            <a:r>
              <a:rPr lang="tr-TR" dirty="0" err="1"/>
              <a:t>hissetirir</a:t>
            </a:r>
            <a:r>
              <a:rPr lang="tr-TR" dirty="0"/>
              <a:t> aynı zamanda bu işi son güne bırakmayarak psikolojik yükünden de kurtulmuş olursun..</a:t>
            </a:r>
          </a:p>
        </p:txBody>
      </p:sp>
    </p:spTree>
  </p:cSld>
  <p:clrMapOvr>
    <a:masterClrMapping/>
  </p:clrMapOvr>
  <p:transition spd="slow">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lnSpcReduction="10000"/>
          </a:bodyPr>
          <a:lstStyle/>
          <a:p>
            <a:r>
              <a:rPr lang="tr-TR" dirty="0"/>
              <a:t>Uykuna, beslenmene, sağlığına dikkat et</a:t>
            </a:r>
          </a:p>
          <a:p>
            <a:r>
              <a:rPr lang="tr-TR" dirty="0"/>
              <a:t>Ailenle sınav dışındaki konulardan sohbet et</a:t>
            </a:r>
          </a:p>
          <a:p>
            <a:r>
              <a:rPr lang="tr-TR" dirty="0"/>
              <a:t>Onların psikolojik desteklerini yanına al</a:t>
            </a:r>
            <a:r>
              <a:rPr lang="tr-TR" dirty="0">
                <a:sym typeface="Wingdings" pitchFamily="2" charset="2"/>
              </a:rPr>
              <a:t></a:t>
            </a:r>
          </a:p>
          <a:p>
            <a:r>
              <a:rPr lang="tr-TR" dirty="0">
                <a:sym typeface="Wingdings" pitchFamily="2" charset="2"/>
              </a:rPr>
              <a:t>Sabır sabır sabır  Unutma sabrın sonu HEDEFE ulaşmaktır..</a:t>
            </a:r>
          </a:p>
          <a:p>
            <a:r>
              <a:rPr lang="tr-TR" dirty="0">
                <a:sym typeface="Wingdings" pitchFamily="2" charset="2"/>
              </a:rPr>
              <a:t>Biliyorum çok yoruldun sıkıldın bunaldın ama son virajda senden biraz daha sabır istiyorum çünkü sonunda hedefin varsa bu süreç sabretmeye DEĞER..</a:t>
            </a:r>
          </a:p>
        </p:txBody>
      </p:sp>
    </p:spTree>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71600" y="692696"/>
            <a:ext cx="8172400" cy="6165304"/>
          </a:xfrm>
        </p:spPr>
        <p:txBody>
          <a:bodyPr/>
          <a:lstStyle/>
          <a:p>
            <a:pPr algn="ctr">
              <a:buNone/>
            </a:pPr>
            <a:r>
              <a:rPr lang="tr-TR" sz="4000" dirty="0"/>
              <a:t> Verilen onca emeğin karşılığını almaya   bir  buçuk ay kaldıysa        </a:t>
            </a:r>
          </a:p>
          <a:p>
            <a:pPr algn="ctr">
              <a:buNone/>
            </a:pPr>
            <a:r>
              <a:rPr lang="tr-TR" sz="4000" dirty="0"/>
              <a:t>ne yapmalı ?</a:t>
            </a:r>
          </a:p>
          <a:p>
            <a:pPr algn="ctr">
              <a:buNone/>
            </a:pPr>
            <a:endParaRPr lang="tr-TR" dirty="0"/>
          </a:p>
          <a:p>
            <a:pPr algn="ctr">
              <a:buNone/>
            </a:pPr>
            <a:endParaRPr lang="tr-TR" dirty="0"/>
          </a:p>
        </p:txBody>
      </p:sp>
      <p:pic>
        <p:nvPicPr>
          <p:cNvPr id="7" name="6 Resim" descr="1.jpg"/>
          <p:cNvPicPr>
            <a:picLocks noChangeAspect="1"/>
          </p:cNvPicPr>
          <p:nvPr/>
        </p:nvPicPr>
        <p:blipFill>
          <a:blip r:embed="rId2" cstate="print"/>
          <a:stretch>
            <a:fillRect/>
          </a:stretch>
        </p:blipFill>
        <p:spPr>
          <a:xfrm>
            <a:off x="1043608" y="2996952"/>
            <a:ext cx="8100392" cy="3861048"/>
          </a:xfrm>
          <a:prstGeom prst="rect">
            <a:avLst/>
          </a:prstGeom>
        </p:spPr>
      </p:pic>
      <p:sp>
        <p:nvSpPr>
          <p:cNvPr id="9" name="8 Aşağı Ok"/>
          <p:cNvSpPr/>
          <p:nvPr/>
        </p:nvSpPr>
        <p:spPr>
          <a:xfrm>
            <a:off x="2339752" y="1628800"/>
            <a:ext cx="2160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Aşağı Ok"/>
          <p:cNvSpPr/>
          <p:nvPr/>
        </p:nvSpPr>
        <p:spPr>
          <a:xfrm>
            <a:off x="8316416" y="1693354"/>
            <a:ext cx="2160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slow">
    <p:wedg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BİRAZ RAHATLAMAK İÇİN..</a:t>
            </a:r>
          </a:p>
        </p:txBody>
      </p:sp>
      <p:sp>
        <p:nvSpPr>
          <p:cNvPr id="3" name="2 İçerik Yer Tutucusu"/>
          <p:cNvSpPr>
            <a:spLocks noGrp="1"/>
          </p:cNvSpPr>
          <p:nvPr>
            <p:ph idx="1"/>
          </p:nvPr>
        </p:nvSpPr>
        <p:spPr/>
        <p:txBody>
          <a:bodyPr>
            <a:normAutofit fontScale="85000" lnSpcReduction="10000"/>
          </a:bodyPr>
          <a:lstStyle/>
          <a:p>
            <a:r>
              <a:rPr lang="tr-TR" dirty="0"/>
              <a:t>Gözlerini kapa seni en iyi hissettiren yere götür kendini oradaki seslere kulak ver,  kokuları içine çek ve rahatlamaya başla..</a:t>
            </a:r>
          </a:p>
          <a:p>
            <a:r>
              <a:rPr lang="tr-TR" dirty="0"/>
              <a:t>Örn: Bir deniz kenarındasın sınav bitmiş bu süreç bitmiş kafan rahat dalgaların kıyıya vuruş sesi geliyor kulaklarına..  Sonuç ne olursa olsun elinden geleni az ya da çok yapmış olmanın huzuru var içinde.. Güneş tepeden yavaş yavaş uzaklaşmış yerini usul bir serinliğe bırakmış sen de uzanmış havadaki güzelliği dinliyorsun.. Etrafta kumdan kaleler yapan çocuklar var onlara takılıyorsun  gibi..</a:t>
            </a:r>
            <a:r>
              <a:rPr lang="tr-TR" dirty="0">
                <a:sym typeface="Wingdings" pitchFamily="2" charset="2"/>
              </a:rPr>
              <a:t></a:t>
            </a:r>
            <a:endParaRPr lang="tr-TR" dirty="0"/>
          </a:p>
        </p:txBody>
      </p:sp>
    </p:spTree>
  </p:cSld>
  <p:clrMapOvr>
    <a:masterClrMapping/>
  </p:clrMapOvr>
  <p:transition spd="slow">
    <p:wedg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3.jpg"/>
          <p:cNvPicPr>
            <a:picLocks noGrp="1" noChangeAspect="1"/>
          </p:cNvPicPr>
          <p:nvPr>
            <p:ph idx="1"/>
          </p:nvPr>
        </p:nvPicPr>
        <p:blipFill>
          <a:blip r:embed="rId2" cstate="print">
            <a:duotone>
              <a:schemeClr val="accent6">
                <a:shade val="45000"/>
                <a:satMod val="135000"/>
              </a:schemeClr>
              <a:prstClr val="white"/>
            </a:duotone>
          </a:blip>
          <a:srcRect b="15000"/>
          <a:stretch>
            <a:fillRect/>
          </a:stretch>
        </p:blipFill>
        <p:spPr>
          <a:xfrm>
            <a:off x="1043608" y="0"/>
            <a:ext cx="8100392" cy="4437113"/>
          </a:xfrm>
        </p:spPr>
      </p:pic>
      <p:sp>
        <p:nvSpPr>
          <p:cNvPr id="5" name="4 Metin kutusu"/>
          <p:cNvSpPr txBox="1"/>
          <p:nvPr/>
        </p:nvSpPr>
        <p:spPr>
          <a:xfrm>
            <a:off x="3347864" y="4725144"/>
            <a:ext cx="5472608" cy="584775"/>
          </a:xfrm>
          <a:prstGeom prst="rect">
            <a:avLst/>
          </a:prstGeom>
          <a:noFill/>
        </p:spPr>
        <p:txBody>
          <a:bodyPr wrap="square" rtlCol="0">
            <a:spAutoFit/>
          </a:bodyPr>
          <a:lstStyle/>
          <a:p>
            <a:r>
              <a:rPr lang="tr-TR" sz="32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BAŞARI</a:t>
            </a:r>
            <a:r>
              <a:rPr lang="tr-TR" sz="3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sizinle olsun…</a:t>
            </a:r>
          </a:p>
        </p:txBody>
      </p:sp>
    </p:spTree>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ÖNCE AMAN SAKİNN </a:t>
            </a:r>
            <a:r>
              <a:rPr lang="tr-TR" dirty="0">
                <a:sym typeface="Wingdings" pitchFamily="2" charset="2"/>
              </a:rPr>
              <a:t></a:t>
            </a:r>
            <a:endParaRPr lang="tr-TR" dirty="0"/>
          </a:p>
        </p:txBody>
      </p:sp>
      <p:sp>
        <p:nvSpPr>
          <p:cNvPr id="3" name="2 İçerik Yer Tutucusu"/>
          <p:cNvSpPr>
            <a:spLocks noGrp="1"/>
          </p:cNvSpPr>
          <p:nvPr>
            <p:ph idx="1"/>
          </p:nvPr>
        </p:nvSpPr>
        <p:spPr/>
        <p:txBody>
          <a:bodyPr/>
          <a:lstStyle/>
          <a:p>
            <a:r>
              <a:rPr lang="tr-TR" dirty="0"/>
              <a:t>Öncelikle  SAKİNNN kalmaya devam edilmeli</a:t>
            </a:r>
            <a:r>
              <a:rPr lang="tr-TR" dirty="0">
                <a:sym typeface="Wingdings" pitchFamily="2" charset="2"/>
              </a:rPr>
              <a:t></a:t>
            </a:r>
          </a:p>
          <a:p>
            <a:r>
              <a:rPr lang="tr-TR" dirty="0">
                <a:sym typeface="Wingdings" pitchFamily="2" charset="2"/>
              </a:rPr>
              <a:t>Bu konu son 1 ay kala çok önemli çünkü eğer duygularımızı kontrol altına alırsak dilediğimiz gibi çalışır ve karşılığını alırız.</a:t>
            </a:r>
          </a:p>
          <a:p>
            <a:r>
              <a:rPr lang="tr-TR" dirty="0">
                <a:sym typeface="Wingdings" pitchFamily="2" charset="2"/>
              </a:rPr>
              <a:t>Sınav kaygısı, heyecanı, stresi orta düzeyde normaldir. </a:t>
            </a:r>
            <a:endParaRPr lang="tr-TR" dirty="0"/>
          </a:p>
        </p:txBody>
      </p:sp>
    </p:spTree>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Orta Düzeyde Kaygı (Optimal Düzey)</a:t>
            </a:r>
          </a:p>
        </p:txBody>
      </p:sp>
      <p:sp>
        <p:nvSpPr>
          <p:cNvPr id="3" name="2 İçerik Yer Tutucusu"/>
          <p:cNvSpPr>
            <a:spLocks noGrp="1"/>
          </p:cNvSpPr>
          <p:nvPr>
            <p:ph idx="1"/>
          </p:nvPr>
        </p:nvSpPr>
        <p:spPr/>
        <p:txBody>
          <a:bodyPr/>
          <a:lstStyle/>
          <a:p>
            <a:endParaRPr lang="tr-TR" dirty="0"/>
          </a:p>
          <a:p>
            <a:r>
              <a:rPr lang="tr-TR" dirty="0"/>
              <a:t>Bizim ders çalışmaya iten hedeflerimiz doğrultusunda çaba sarf etmemiz için harekete geçiren kaygıdır     doğaldır ve olması gerekendir.</a:t>
            </a:r>
          </a:p>
        </p:txBody>
      </p:sp>
      <p:sp>
        <p:nvSpPr>
          <p:cNvPr id="5" name="4 Sağ Ok"/>
          <p:cNvSpPr/>
          <p:nvPr/>
        </p:nvSpPr>
        <p:spPr>
          <a:xfrm>
            <a:off x="6084168" y="3284984"/>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AŞIRI DÜZEYDE KAYGI</a:t>
            </a:r>
          </a:p>
        </p:txBody>
      </p:sp>
      <p:sp>
        <p:nvSpPr>
          <p:cNvPr id="3" name="2 İçerik Yer Tutucusu"/>
          <p:cNvSpPr>
            <a:spLocks noGrp="1"/>
          </p:cNvSpPr>
          <p:nvPr>
            <p:ph idx="1"/>
          </p:nvPr>
        </p:nvSpPr>
        <p:spPr/>
        <p:txBody>
          <a:bodyPr/>
          <a:lstStyle/>
          <a:p>
            <a:r>
              <a:rPr lang="tr-TR" dirty="0"/>
              <a:t>Aşırı kaygı tutumu ise çalışmadan alıkoyan zihnimizi sürekli olumsuz senaryolarla meşgul eden duygu durumudur </a:t>
            </a:r>
            <a:r>
              <a:rPr lang="tr-TR" dirty="0">
                <a:sym typeface="Wingdings" pitchFamily="2" charset="2"/>
              </a:rPr>
              <a:t></a:t>
            </a:r>
            <a:endParaRPr lang="tr-TR" dirty="0"/>
          </a:p>
          <a:p>
            <a:r>
              <a:rPr lang="tr-TR" dirty="0"/>
              <a:t>Bu durumla tek başımıza baş etmemiz bizi bu süreçte zorlayabilir bu yüzden bu öğrencilerle      tarafımca birebir görüşme yapılması gerekmektedir. </a:t>
            </a:r>
          </a:p>
          <a:p>
            <a:pPr>
              <a:buNone/>
            </a:pPr>
            <a:r>
              <a:rPr lang="tr-TR" dirty="0"/>
              <a:t>  Yoğun kaygı yaşayanlar      lütfen bildirip iletişime geçsinler.</a:t>
            </a:r>
          </a:p>
        </p:txBody>
      </p:sp>
      <p:sp>
        <p:nvSpPr>
          <p:cNvPr id="4" name="3 Sağ Ok"/>
          <p:cNvSpPr/>
          <p:nvPr/>
        </p:nvSpPr>
        <p:spPr>
          <a:xfrm>
            <a:off x="3995936" y="4293096"/>
            <a:ext cx="28803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Şeritli Sağ Ok"/>
          <p:cNvSpPr/>
          <p:nvPr/>
        </p:nvSpPr>
        <p:spPr>
          <a:xfrm>
            <a:off x="5508104" y="5301208"/>
            <a:ext cx="504056" cy="2160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BU SÜREÇTE AKLIMIZDAN ŞU SORULAR GEÇEBİLİR?</a:t>
            </a:r>
          </a:p>
        </p:txBody>
      </p:sp>
      <p:sp>
        <p:nvSpPr>
          <p:cNvPr id="3" name="2 İçerik Yer Tutucusu"/>
          <p:cNvSpPr>
            <a:spLocks noGrp="1"/>
          </p:cNvSpPr>
          <p:nvPr>
            <p:ph idx="1"/>
          </p:nvPr>
        </p:nvSpPr>
        <p:spPr>
          <a:xfrm>
            <a:off x="1435608" y="1628800"/>
            <a:ext cx="7498080" cy="4619600"/>
          </a:xfrm>
        </p:spPr>
        <p:txBody>
          <a:bodyPr>
            <a:normAutofit/>
          </a:bodyPr>
          <a:lstStyle/>
          <a:p>
            <a:pPr>
              <a:buNone/>
            </a:pPr>
            <a:r>
              <a:rPr lang="tr-TR" dirty="0"/>
              <a:t>•Okulda yüz yüze eğitimden uzak kaldım, sınavıma nasıl yansıyacak?</a:t>
            </a:r>
          </a:p>
          <a:p>
            <a:pPr>
              <a:buNone/>
            </a:pPr>
            <a:endParaRPr lang="tr-TR" dirty="0"/>
          </a:p>
          <a:p>
            <a:pPr>
              <a:buNone/>
            </a:pPr>
            <a:r>
              <a:rPr lang="tr-TR" dirty="0"/>
              <a:t> • Evde verim alabiliyor muyum? </a:t>
            </a:r>
          </a:p>
          <a:p>
            <a:pPr>
              <a:buNone/>
            </a:pPr>
            <a:endParaRPr lang="tr-TR" dirty="0"/>
          </a:p>
          <a:p>
            <a:pPr>
              <a:buNone/>
            </a:pPr>
            <a:r>
              <a:rPr lang="tr-TR" dirty="0"/>
              <a:t>• Bu ay ne kadar ilerlerim? </a:t>
            </a:r>
          </a:p>
          <a:p>
            <a:pPr>
              <a:buNone/>
            </a:pPr>
            <a:endParaRPr lang="tr-TR" dirty="0"/>
          </a:p>
          <a:p>
            <a:pPr>
              <a:buNone/>
            </a:pPr>
            <a:r>
              <a:rPr lang="tr-TR" dirty="0"/>
              <a:t>• Kalan zamanı nasıl değerlendirmeliyim?</a:t>
            </a:r>
          </a:p>
        </p:txBody>
      </p:sp>
    </p:spTree>
  </p:cSld>
  <p:clrMapOvr>
    <a:masterClrMapping/>
  </p:clrMapOvr>
  <p:transition spd="slow">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Bu sorulara öncelikle şunu diyebiliriz ki;</a:t>
            </a:r>
          </a:p>
          <a:p>
            <a:endParaRPr lang="tr-TR" dirty="0"/>
          </a:p>
          <a:p>
            <a:r>
              <a:rPr lang="tr-TR" dirty="0"/>
              <a:t>Unutmayın ki </a:t>
            </a:r>
            <a:r>
              <a:rPr lang="tr-TR" dirty="0" err="1"/>
              <a:t>Türkiyedeki</a:t>
            </a:r>
            <a:r>
              <a:rPr lang="tr-TR" dirty="0"/>
              <a:t> tüm öğrenciler aynı süreci yaşıyor herkes aynı durumda ve evde dolayısıyla durumu çabuk kabullenip adapte olan bunu avantaja çeviren öğrenci karda..</a:t>
            </a:r>
            <a:r>
              <a:rPr lang="tr-TR" dirty="0">
                <a:sym typeface="Wingdings" pitchFamily="2" charset="2"/>
              </a:rPr>
              <a:t></a:t>
            </a:r>
            <a:endParaRPr lang="tr-TR" dirty="0"/>
          </a:p>
        </p:txBody>
      </p:sp>
    </p:spTree>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435608" y="2060848"/>
            <a:ext cx="7498080" cy="4187552"/>
          </a:xfrm>
        </p:spPr>
        <p:txBody>
          <a:bodyPr/>
          <a:lstStyle/>
          <a:p>
            <a:r>
              <a:rPr lang="tr-TR" dirty="0"/>
              <a:t>O halde bu konuyu hallettiysek motivasyonumuz tam ise şimdi ne durumdayız buna bakalım </a:t>
            </a:r>
            <a:r>
              <a:rPr lang="tr-TR" dirty="0">
                <a:sym typeface="Wingdings" pitchFamily="2" charset="2"/>
              </a:rPr>
              <a:t></a:t>
            </a:r>
            <a:endParaRPr lang="tr-TR" dirty="0"/>
          </a:p>
        </p:txBody>
      </p:sp>
    </p:spTree>
  </p:cSld>
  <p:clrMapOvr>
    <a:masterClrMapping/>
  </p:clrMapOvr>
  <p:transition spd="slow">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236</TotalTime>
  <Words>1072</Words>
  <Application>Microsoft Office PowerPoint</Application>
  <PresentationFormat>Ekran Gösterisi (4:3)</PresentationFormat>
  <Paragraphs>100</Paragraphs>
  <Slides>31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31</vt:i4>
      </vt:variant>
    </vt:vector>
  </HeadingPairs>
  <TitlesOfParts>
    <vt:vector size="35" baseType="lpstr">
      <vt:lpstr>Gill Sans MT</vt:lpstr>
      <vt:lpstr>Verdana</vt:lpstr>
      <vt:lpstr>Wingdings 2</vt:lpstr>
      <vt:lpstr>Gündönümü</vt:lpstr>
      <vt:lpstr>SINAVA BİR KALA </vt:lpstr>
      <vt:lpstr>PowerPoint Sunusu</vt:lpstr>
      <vt:lpstr>PowerPoint Sunusu</vt:lpstr>
      <vt:lpstr>ÖNCE AMAN SAKİNN </vt:lpstr>
      <vt:lpstr>Orta Düzeyde Kaygı (Optimal Düzey)</vt:lpstr>
      <vt:lpstr>AŞIRI DÜZEYDE KAYGI</vt:lpstr>
      <vt:lpstr>BU SÜREÇTE AKLIMIZDAN ŞU SORULAR GEÇEBİLİR?</vt:lpstr>
      <vt:lpstr>PowerPoint Sunusu</vt:lpstr>
      <vt:lpstr>PowerPoint Sunusu</vt:lpstr>
      <vt:lpstr>PowerPoint Sunusu</vt:lpstr>
      <vt:lpstr>Plan plan plan..</vt:lpstr>
      <vt:lpstr>PLAN VARSA PANİK YOK</vt:lpstr>
      <vt:lpstr>PLANININ İÇİNDE TABİKİ DE MOLA VARR</vt:lpstr>
      <vt:lpstr>MOTİVASYON-İNANMAK</vt:lpstr>
      <vt:lpstr>MOTİVASYONNNN</vt:lpstr>
      <vt:lpstr>HEDEFİNE KİLİTLEN</vt:lpstr>
      <vt:lpstr>HEDEFİNE ODAKLANNN</vt:lpstr>
      <vt:lpstr>TEKRAR ÖNEMLİ</vt:lpstr>
      <vt:lpstr>ZAMANI NASIL BÖLMELİ?</vt:lpstr>
      <vt:lpstr>NE YAPMAM GEREK DİYE SORUYORSAN CEVABI  DENEME SINAVINDA GİZLİ DİYORUM</vt:lpstr>
      <vt:lpstr>PowerPoint Sunusu</vt:lpstr>
      <vt:lpstr>NE KADAR İLERLERİM?</vt:lpstr>
      <vt:lpstr>PowerPoint Sunusu</vt:lpstr>
      <vt:lpstr> MAYIS</vt:lpstr>
      <vt:lpstr>PowerPoint Sunusu</vt:lpstr>
      <vt:lpstr>PowerPoint Sunusu</vt:lpstr>
      <vt:lpstr>21 Gün Kuralı..</vt:lpstr>
      <vt:lpstr>PowerPoint Sunusu</vt:lpstr>
      <vt:lpstr>PowerPoint Sunusu</vt:lpstr>
      <vt:lpstr>BİRAZ RAHATLAMAK İÇİN..</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SINAVA BİR KALA </dc:title>
  <dc:creator>asus</dc:creator>
  <cp:lastModifiedBy>Tekin Kaya</cp:lastModifiedBy>
  <cp:revision>38</cp:revision>
  <dcterms:created xsi:type="dcterms:W3CDTF">2020-04-28T20:00:51Z</dcterms:created>
  <dcterms:modified xsi:type="dcterms:W3CDTF">2020-06-04T10:52:18Z</dcterms:modified>
</cp:coreProperties>
</file>